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3" r:id="rId2"/>
    <p:sldId id="256" r:id="rId3"/>
    <p:sldId id="294" r:id="rId4"/>
    <p:sldId id="383" r:id="rId5"/>
    <p:sldId id="380" r:id="rId6"/>
    <p:sldId id="376" r:id="rId7"/>
    <p:sldId id="367" r:id="rId8"/>
    <p:sldId id="265" r:id="rId9"/>
    <p:sldId id="409" r:id="rId10"/>
    <p:sldId id="410" r:id="rId11"/>
    <p:sldId id="382" r:id="rId12"/>
    <p:sldId id="406" r:id="rId13"/>
    <p:sldId id="408" r:id="rId14"/>
    <p:sldId id="384" r:id="rId15"/>
    <p:sldId id="385" r:id="rId16"/>
    <p:sldId id="403" r:id="rId17"/>
    <p:sldId id="392" r:id="rId18"/>
    <p:sldId id="395" r:id="rId19"/>
    <p:sldId id="412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9EB"/>
    <a:srgbClr val="F5FDED"/>
    <a:srgbClr val="FFEEE9"/>
    <a:srgbClr val="FFEE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13"/>
    <p:restoredTop sz="94684"/>
  </p:normalViewPr>
  <p:slideViewPr>
    <p:cSldViewPr snapToGrid="0">
      <p:cViewPr varScale="1">
        <p:scale>
          <a:sx n="108" d="100"/>
          <a:sy n="108" d="100"/>
        </p:scale>
        <p:origin x="22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6" d="100"/>
        <a:sy n="5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09808-F84A-1144-BA9F-36A4E2956106}" type="datetimeFigureOut">
              <a:rPr lang="it-IT" smtClean="0"/>
              <a:t>12/02/26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ABD03-ABE7-DE41-AD5B-069230B325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775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6DC40B-4309-228E-4CAC-FC9B561D7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D637A22-D56D-0C1F-DE8D-45147CCB0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FE4308-5FCA-E9E0-2B0C-13752F774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CF54-7F8E-6842-B4DB-421CDFE5C772}" type="datetimeFigureOut">
              <a:rPr lang="it-IT" smtClean="0"/>
              <a:t>12/02/26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93708C-D375-BD33-06F2-AD153261C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49CA53-DD23-2BB1-FBDE-3A217D6E2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E9D1-A1CE-DB42-8BDD-CB69D4B695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456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20DD53-2454-5DF5-37AB-C943AA78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F12175-45E4-39F0-7608-3ED632A20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2D4886-DE83-F1A2-0868-99E2178B9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CF54-7F8E-6842-B4DB-421CDFE5C772}" type="datetimeFigureOut">
              <a:rPr lang="it-IT" smtClean="0"/>
              <a:t>12/02/26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FD18A6-81C0-E58D-46F7-BDF2D1DAD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5F69AA-8379-F761-7CF6-7EB7031ED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E9D1-A1CE-DB42-8BDD-CB69D4B695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149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0C910A5-E0C0-97EB-C7D0-AA4A3DDB7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9F022A7-1A31-2BE0-E2EC-118124146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81EA08-80E0-7C02-5A86-53CB5F2CA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CF54-7F8E-6842-B4DB-421CDFE5C772}" type="datetimeFigureOut">
              <a:rPr lang="it-IT" smtClean="0"/>
              <a:t>12/02/26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453DA-8822-3636-D03B-83E84B4B4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F3E914-6E1B-B94E-0860-8CC2489C8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E9D1-A1CE-DB42-8BDD-CB69D4B695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839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F49BCA-FAF3-D1F2-7395-58277405C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C3EE75-54DE-9A19-8557-3266C93B8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096DD5-9D31-D16E-10DA-E5FFA29C7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CF54-7F8E-6842-B4DB-421CDFE5C772}" type="datetimeFigureOut">
              <a:rPr lang="it-IT" smtClean="0"/>
              <a:t>12/02/26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6D67B4-CC40-0C14-6DF4-34CC065C8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7B05B5-D5D9-B195-577C-9A5B2D43D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E9D1-A1CE-DB42-8BDD-CB69D4B695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6271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7FA0AA-44EA-5682-38E8-3933CD95B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BDAFDD-1EC3-BF1D-C6E3-F46CC4146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EADBD1-75AD-2335-BA9F-1F05D38CF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CF54-7F8E-6842-B4DB-421CDFE5C772}" type="datetimeFigureOut">
              <a:rPr lang="it-IT" smtClean="0"/>
              <a:t>12/02/26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D5DA8F-F1AD-27FF-43A0-FB470FE55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C6626A-C2FC-EF1C-9549-9D478BF5A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E9D1-A1CE-DB42-8BDD-CB69D4B695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051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C50105-38EB-B58B-2BCA-67A211CC3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40E23A-87DF-7729-BEB8-0ED96C034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BCCE665-731A-D209-EC36-C70F520B9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C60069F-900D-BD13-D8C6-632097BEE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CF54-7F8E-6842-B4DB-421CDFE5C772}" type="datetimeFigureOut">
              <a:rPr lang="it-IT" smtClean="0"/>
              <a:t>12/02/26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603741-EB59-094C-0584-998F61879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5F5EA7D-5B96-E756-3B99-C9A338F37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E9D1-A1CE-DB42-8BDD-CB69D4B695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5587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AFA297-9F5D-4557-EAA9-2098F4FCB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70DC8F-C708-B0B9-B1C7-29672A37F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9F720BA-04EC-28A8-19C0-671F40F92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A75A547-5603-AC0C-75A7-E0891FA12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C3EEC9D-9F7B-46C6-CC93-62B71DB380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8C9B80B-F625-BC33-54F1-F86BB8E1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CF54-7F8E-6842-B4DB-421CDFE5C772}" type="datetimeFigureOut">
              <a:rPr lang="it-IT" smtClean="0"/>
              <a:t>12/02/26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85A37DB-862E-3007-3AC1-FA84CF79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96D3990-37DC-D815-9D7D-4183AD518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E9D1-A1CE-DB42-8BDD-CB69D4B695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17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FF7624-AF2A-8957-A6BA-2E409130B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0308F41-7BC4-C1CC-88F2-ADFFF0A4E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CF54-7F8E-6842-B4DB-421CDFE5C772}" type="datetimeFigureOut">
              <a:rPr lang="it-IT" smtClean="0"/>
              <a:t>12/02/26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CDFBB18-AD4C-58D4-0789-97F919FA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87EA9A4-2A66-17BE-75D8-AF58E2D1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E9D1-A1CE-DB42-8BDD-CB69D4B695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370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8F74EF8-8BC6-CE7E-5FD1-22F0A97D4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CF54-7F8E-6842-B4DB-421CDFE5C772}" type="datetimeFigureOut">
              <a:rPr lang="it-IT" smtClean="0"/>
              <a:t>12/02/26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AB74CFA-60EE-D93E-BDD0-05E780D16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5F644DC-1F00-944C-2F72-1504111F1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E9D1-A1CE-DB42-8BDD-CB69D4B695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061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143E55-A81B-827B-690B-55149E2B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3C6553-B5A6-9269-77EB-8012D64FB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EE51FB6-A4DB-1BC1-851B-49AD502EE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E7A13A1-DDBC-9608-BFA4-A8FAD4575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CF54-7F8E-6842-B4DB-421CDFE5C772}" type="datetimeFigureOut">
              <a:rPr lang="it-IT" smtClean="0"/>
              <a:t>12/02/26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832E83-8C94-C350-9466-F278E6C92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3C0D9F-D8B8-AB53-9B40-33EABA209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E9D1-A1CE-DB42-8BDD-CB69D4B695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964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416C7C-2CD4-3019-562D-87A37C883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B735416-A831-9778-86EE-24828507D6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5F53027-9F93-86BE-B724-722F15554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53C73C-8ADD-EB70-2F36-C7D10E17C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DCF54-7F8E-6842-B4DB-421CDFE5C772}" type="datetimeFigureOut">
              <a:rPr lang="it-IT" smtClean="0"/>
              <a:t>12/02/26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586EB1E-CE17-8922-8E71-6DABB783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71CCDF-3F0E-AC2A-A22F-4CC10432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E9D1-A1CE-DB42-8BDD-CB69D4B695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780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72B8BDC-A34C-E185-B72E-6A513F86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0C1473-76E1-7D2A-7216-E70AA52A3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28503E-9695-D36F-8677-F89D10AD0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9DCF54-7F8E-6842-B4DB-421CDFE5C772}" type="datetimeFigureOut">
              <a:rPr lang="it-IT" smtClean="0"/>
              <a:t>12/02/26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2A6E38-A7CA-FFF7-9596-E1A668471E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E76D69-746A-C0B6-A50C-53BA49DC1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DEE9D1-A1CE-DB42-8BDD-CB69D4B695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47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9BC15BE-2436-8029-2B28-0E898331E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076"/>
          <a:stretch>
            <a:fillRect/>
          </a:stretch>
        </p:blipFill>
        <p:spPr bwMode="auto">
          <a:xfrm>
            <a:off x="5878643" y="-578567"/>
            <a:ext cx="6133475" cy="743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CB69E3-0F6C-45DE-CCCD-1882BEE37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076"/>
          <a:stretch>
            <a:fillRect/>
          </a:stretch>
        </p:blipFill>
        <p:spPr bwMode="auto">
          <a:xfrm>
            <a:off x="5878643" y="0"/>
            <a:ext cx="62848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881F74-5E71-2460-B23B-8900DD36A2FC}"/>
              </a:ext>
            </a:extLst>
          </p:cNvPr>
          <p:cNvSpPr txBox="1"/>
          <p:nvPr/>
        </p:nvSpPr>
        <p:spPr>
          <a:xfrm>
            <a:off x="7105338" y="734518"/>
            <a:ext cx="423763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400" dirty="0">
                <a:solidFill>
                  <a:schemeClr val="accent4">
                    <a:lumMod val="50000"/>
                  </a:schemeClr>
                </a:solidFill>
              </a:rPr>
              <a:t>EPIDEMIOLOGIA</a:t>
            </a:r>
            <a:endParaRPr lang="it-IT" sz="3200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it-IT" sz="3200" dirty="0">
                <a:solidFill>
                  <a:schemeClr val="accent4">
                    <a:lumMod val="50000"/>
                  </a:schemeClr>
                </a:solidFill>
              </a:rPr>
              <a:t>DELLA</a:t>
            </a:r>
            <a:endParaRPr lang="it-IT" sz="4800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it-IT" sz="4800" dirty="0">
                <a:solidFill>
                  <a:schemeClr val="accent4">
                    <a:lumMod val="50000"/>
                  </a:schemeClr>
                </a:solidFill>
              </a:rPr>
              <a:t>OBESITA’</a:t>
            </a:r>
          </a:p>
          <a:p>
            <a:pPr algn="ctr"/>
            <a:endParaRPr lang="it-IT" sz="4800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it-IT" sz="3200" dirty="0">
                <a:solidFill>
                  <a:schemeClr val="accent4">
                    <a:lumMod val="50000"/>
                  </a:schemeClr>
                </a:solidFill>
              </a:rPr>
              <a:t>Diego Foschi</a:t>
            </a:r>
          </a:p>
          <a:p>
            <a:pPr algn="ctr"/>
            <a:r>
              <a:rPr lang="it-IT" sz="2000" dirty="0">
                <a:solidFill>
                  <a:schemeClr val="accent4">
                    <a:lumMod val="50000"/>
                  </a:schemeClr>
                </a:solidFill>
              </a:rPr>
              <a:t>Presidente Emerito SICOB</a:t>
            </a:r>
            <a:endParaRPr lang="it-IT" sz="200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FB08DB0-4317-E138-F8AF-30F0CAEB77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1"/>
          <a:stretch>
            <a:fillRect/>
          </a:stretch>
        </p:blipFill>
        <p:spPr>
          <a:xfrm>
            <a:off x="0" y="0"/>
            <a:ext cx="5878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63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6F6A3B8-D6A3-6BCE-CBDC-121D9AE0C0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370" t="10711" r="7843" b="75440"/>
          <a:stretch>
            <a:fillRect/>
          </a:stretch>
        </p:blipFill>
        <p:spPr>
          <a:xfrm>
            <a:off x="407300" y="186871"/>
            <a:ext cx="4857534" cy="70008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88B662E-FFBD-420A-B9E3-ADE50D7037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60" t="36999" r="25123" b="53674"/>
          <a:stretch>
            <a:fillRect/>
          </a:stretch>
        </p:blipFill>
        <p:spPr>
          <a:xfrm>
            <a:off x="407300" y="801459"/>
            <a:ext cx="5372101" cy="47148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ACB887E-D7F3-1250-9CE1-D2788F4045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77" t="18908" r="44423" b="9015"/>
          <a:stretch>
            <a:fillRect/>
          </a:stretch>
        </p:blipFill>
        <p:spPr>
          <a:xfrm>
            <a:off x="265179" y="1501546"/>
            <a:ext cx="5514222" cy="51695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312539F-A12C-6C7A-2AC2-188357EDE0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40" t="16907" r="14334" b="14466"/>
          <a:stretch>
            <a:fillRect/>
          </a:stretch>
        </p:blipFill>
        <p:spPr>
          <a:xfrm>
            <a:off x="5779400" y="1037202"/>
            <a:ext cx="6234903" cy="431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6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DAB250B-0BAA-CC60-CB21-4DA476DC57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1" t="39878" r="2241" b="4560"/>
          <a:stretch>
            <a:fillRect/>
          </a:stretch>
        </p:blipFill>
        <p:spPr>
          <a:xfrm>
            <a:off x="354419" y="1556655"/>
            <a:ext cx="11213808" cy="426720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453B356-69FB-0B8E-039E-D73657A67C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60" t="36999" r="25123" b="53674"/>
          <a:stretch>
            <a:fillRect/>
          </a:stretch>
        </p:blipFill>
        <p:spPr>
          <a:xfrm>
            <a:off x="1235528" y="280987"/>
            <a:ext cx="9945771" cy="87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81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5B102B0-BCE0-6882-23F6-AE5908EB13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59" t="28055" r="56480" b="5297"/>
          <a:stretch>
            <a:fillRect/>
          </a:stretch>
        </p:blipFill>
        <p:spPr>
          <a:xfrm>
            <a:off x="587142" y="1501541"/>
            <a:ext cx="3012708" cy="336884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31D91EF-DC49-3265-A57A-37D78B4FFACB}"/>
              </a:ext>
            </a:extLst>
          </p:cNvPr>
          <p:cNvSpPr txBox="1"/>
          <p:nvPr/>
        </p:nvSpPr>
        <p:spPr>
          <a:xfrm>
            <a:off x="1" y="86627"/>
            <a:ext cx="10818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Parametri antropometrici della malattia-Obesità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B462ED-FE00-CB21-FDB0-04C45845028C}"/>
              </a:ext>
            </a:extLst>
          </p:cNvPr>
          <p:cNvSpPr txBox="1"/>
          <p:nvPr/>
        </p:nvSpPr>
        <p:spPr>
          <a:xfrm>
            <a:off x="1520792" y="952901"/>
            <a:ext cx="1896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Fat</a:t>
            </a:r>
            <a:r>
              <a:rPr lang="it-IT" sz="2400" dirty="0"/>
              <a:t> Mass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EE9A09C-2774-5308-3DBB-FAF84EB55DDD}"/>
              </a:ext>
            </a:extLst>
          </p:cNvPr>
          <p:cNvSpPr txBox="1"/>
          <p:nvPr/>
        </p:nvSpPr>
        <p:spPr>
          <a:xfrm>
            <a:off x="1520791" y="4860759"/>
            <a:ext cx="1674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DEXA - BIA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DC642EE-472D-9F28-A32F-790ED76E7E7F}"/>
              </a:ext>
            </a:extLst>
          </p:cNvPr>
          <p:cNvSpPr txBox="1"/>
          <p:nvPr/>
        </p:nvSpPr>
        <p:spPr>
          <a:xfrm>
            <a:off x="3821230" y="2935705"/>
            <a:ext cx="837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or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C0DB46-DBFF-CF6B-900C-05B1A3004D5F}"/>
              </a:ext>
            </a:extLst>
          </p:cNvPr>
          <p:cNvSpPr txBox="1"/>
          <p:nvPr/>
        </p:nvSpPr>
        <p:spPr>
          <a:xfrm>
            <a:off x="4331368" y="2136808"/>
            <a:ext cx="63911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Waist</a:t>
            </a:r>
            <a:r>
              <a:rPr lang="it-IT" sz="2400" dirty="0"/>
              <a:t> </a:t>
            </a:r>
            <a:r>
              <a:rPr lang="it-IT" sz="2400" dirty="0" err="1"/>
              <a:t>circumference</a:t>
            </a:r>
            <a:r>
              <a:rPr lang="it-IT" sz="2400" dirty="0"/>
              <a:t>		&gt;94	      &gt;80			</a:t>
            </a:r>
          </a:p>
          <a:p>
            <a:r>
              <a:rPr lang="it-IT" sz="2400" dirty="0" err="1"/>
              <a:t>Waist</a:t>
            </a:r>
            <a:r>
              <a:rPr lang="it-IT" sz="2400" dirty="0"/>
              <a:t> to hip ratio		&gt;0.90        &gt;0.85</a:t>
            </a:r>
          </a:p>
          <a:p>
            <a:endParaRPr lang="it-IT" sz="2400" dirty="0"/>
          </a:p>
          <a:p>
            <a:r>
              <a:rPr lang="it-IT" sz="2400" dirty="0" err="1"/>
              <a:t>Waist</a:t>
            </a:r>
            <a:r>
              <a:rPr lang="it-IT" sz="2400" dirty="0"/>
              <a:t> to </a:t>
            </a:r>
            <a:r>
              <a:rPr lang="it-IT" sz="2400" dirty="0" err="1"/>
              <a:t>height</a:t>
            </a:r>
            <a:r>
              <a:rPr lang="it-IT" sz="2400" dirty="0"/>
              <a:t> ratio		          &gt;0.5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E7703CD-166E-96B2-D71B-517C74038AC4}"/>
              </a:ext>
            </a:extLst>
          </p:cNvPr>
          <p:cNvSpPr txBox="1"/>
          <p:nvPr/>
        </p:nvSpPr>
        <p:spPr>
          <a:xfrm>
            <a:off x="8094847" y="1501541"/>
            <a:ext cx="497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♂︎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A3C8A64-9722-882E-F987-CACE2341F564}"/>
              </a:ext>
            </a:extLst>
          </p:cNvPr>
          <p:cNvSpPr txBox="1"/>
          <p:nvPr/>
        </p:nvSpPr>
        <p:spPr>
          <a:xfrm flipH="1">
            <a:off x="9346925" y="1414567"/>
            <a:ext cx="355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♁</a:t>
            </a:r>
          </a:p>
        </p:txBody>
      </p:sp>
    </p:spTree>
    <p:extLst>
      <p:ext uri="{BB962C8B-B14F-4D97-AF65-F5344CB8AC3E}">
        <p14:creationId xmlns:p14="http://schemas.microsoft.com/office/powerpoint/2010/main" val="112840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2E93C21-622B-DCC6-F867-34E59D77DB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64" t="38443" r="20682" b="49409"/>
          <a:stretch>
            <a:fillRect/>
          </a:stretch>
        </p:blipFill>
        <p:spPr>
          <a:xfrm>
            <a:off x="1625600" y="221673"/>
            <a:ext cx="9686788" cy="141316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467F00B-1786-6815-22D1-6EE276F373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029" t="16515" r="35027" b="80379"/>
          <a:stretch>
            <a:fillRect/>
          </a:stretch>
        </p:blipFill>
        <p:spPr>
          <a:xfrm>
            <a:off x="9143999" y="5874327"/>
            <a:ext cx="3527713" cy="39716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E983129-9BED-C833-02FC-4BDFF7C679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135" t="19850" r="22548" b="39783"/>
          <a:stretch>
            <a:fillRect/>
          </a:stretch>
        </p:blipFill>
        <p:spPr>
          <a:xfrm>
            <a:off x="2099733" y="1727200"/>
            <a:ext cx="7357534" cy="426241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ED813A4-4DE0-AA23-8062-13CB7969BE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765" t="60266" r="21989" b="29110"/>
          <a:stretch>
            <a:fillRect/>
          </a:stretch>
        </p:blipFill>
        <p:spPr>
          <a:xfrm>
            <a:off x="43472" y="362857"/>
            <a:ext cx="167228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75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FDB385-CBAB-50FC-F39E-58CDD08CDD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0" t="43970" r="17078" b="37294"/>
          <a:stretch>
            <a:fillRect/>
          </a:stretch>
        </p:blipFill>
        <p:spPr>
          <a:xfrm>
            <a:off x="338667" y="0"/>
            <a:ext cx="11415530" cy="17272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E848EFB-DDF2-77E0-4120-295CABDC7D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84" t="13652" r="76362" b="79648"/>
          <a:stretch>
            <a:fillRect/>
          </a:stretch>
        </p:blipFill>
        <p:spPr>
          <a:xfrm>
            <a:off x="10498667" y="6366933"/>
            <a:ext cx="1473200" cy="33866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9455267-F425-EBE5-C805-03DA0A62DC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32" t="22698" r="21896" b="24038"/>
          <a:stretch>
            <a:fillRect/>
          </a:stretch>
        </p:blipFill>
        <p:spPr>
          <a:xfrm>
            <a:off x="108308" y="1913466"/>
            <a:ext cx="6709652" cy="403013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77D5604-4387-6BF7-C806-2B6B4A4177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421" t="35022" r="45207" b="31281"/>
          <a:stretch>
            <a:fillRect/>
          </a:stretch>
        </p:blipFill>
        <p:spPr>
          <a:xfrm>
            <a:off x="6580894" y="1913465"/>
            <a:ext cx="5502798" cy="38438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C3C89D5-8337-6874-9B95-2DE5FCF15F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922" t="35427" r="36710" b="53518"/>
          <a:stretch>
            <a:fillRect/>
          </a:stretch>
        </p:blipFill>
        <p:spPr>
          <a:xfrm>
            <a:off x="5136189" y="3429000"/>
            <a:ext cx="1681771" cy="1473199"/>
          </a:xfrm>
          <a:prstGeom prst="rect">
            <a:avLst/>
          </a:prstGeom>
        </p:spPr>
      </p:pic>
      <p:cxnSp>
        <p:nvCxnSpPr>
          <p:cNvPr id="9" name="Connettore diritto a freccia 8">
            <a:extLst>
              <a:ext uri="{FF2B5EF4-FFF2-40B4-BE49-F238E27FC236}">
                <a16:creationId xmlns:a16="http://schemas.microsoft.com/office/drawing/2014/main" id="{647EF48A-01F6-6542-839C-32122F53E15A}"/>
              </a:ext>
            </a:extLst>
          </p:cNvPr>
          <p:cNvCxnSpPr/>
          <p:nvPr/>
        </p:nvCxnSpPr>
        <p:spPr>
          <a:xfrm flipH="1">
            <a:off x="5136189" y="2997200"/>
            <a:ext cx="119687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Connettore diritto a freccia 10">
            <a:extLst>
              <a:ext uri="{FF2B5EF4-FFF2-40B4-BE49-F238E27FC236}">
                <a16:creationId xmlns:a16="http://schemas.microsoft.com/office/drawing/2014/main" id="{59FCB988-F22C-FB1C-073C-7A3D08914278}"/>
              </a:ext>
            </a:extLst>
          </p:cNvPr>
          <p:cNvCxnSpPr>
            <a:cxnSpLocks/>
          </p:cNvCxnSpPr>
          <p:nvPr/>
        </p:nvCxnSpPr>
        <p:spPr>
          <a:xfrm>
            <a:off x="5472553" y="5164667"/>
            <a:ext cx="124689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675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54464A4-102F-9FF7-6F25-6C3C94E65D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93" t="24372" r="19875" b="7104"/>
          <a:stretch>
            <a:fillRect/>
          </a:stretch>
        </p:blipFill>
        <p:spPr>
          <a:xfrm>
            <a:off x="0" y="1184803"/>
            <a:ext cx="7897092" cy="567319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5298A76-1E04-B592-5B49-2C65174AFF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19" t="4477" r="50000"/>
          <a:stretch>
            <a:fillRect/>
          </a:stretch>
        </p:blipFill>
        <p:spPr>
          <a:xfrm>
            <a:off x="8160326" y="1308100"/>
            <a:ext cx="3325091" cy="48283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C2FA010-D436-0A67-A4B9-56D3C52482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24" t="42173" r="12824" b="46255"/>
          <a:stretch>
            <a:fillRect/>
          </a:stretch>
        </p:blipFill>
        <p:spPr>
          <a:xfrm>
            <a:off x="252153" y="0"/>
            <a:ext cx="11687694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0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3501995-A523-0D65-B9E0-386E0F4107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51" t="30100" r="17131" b="30430"/>
          <a:stretch>
            <a:fillRect/>
          </a:stretch>
        </p:blipFill>
        <p:spPr>
          <a:xfrm>
            <a:off x="2334125" y="1985210"/>
            <a:ext cx="8037096" cy="309211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F789C2D-E004-60E6-C792-43D057A37C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362" t="72791" r="18756" b="21442"/>
          <a:stretch>
            <a:fillRect/>
          </a:stretch>
        </p:blipFill>
        <p:spPr>
          <a:xfrm>
            <a:off x="3958388" y="5227721"/>
            <a:ext cx="1528011" cy="38501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CA51FDF-56FE-5E6F-D2E6-EB82997A5D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219" t="20886" r="49991" b="75121"/>
          <a:stretch>
            <a:fillRect/>
          </a:stretch>
        </p:blipFill>
        <p:spPr>
          <a:xfrm>
            <a:off x="2749214" y="5227721"/>
            <a:ext cx="938463" cy="31282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32B5044-F233-43C8-FEEC-B9D3183E62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519" t="24879" r="50090" b="71435"/>
          <a:stretch>
            <a:fillRect/>
          </a:stretch>
        </p:blipFill>
        <p:spPr>
          <a:xfrm>
            <a:off x="2797340" y="5871412"/>
            <a:ext cx="890337" cy="2887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F76C251-DE40-C239-5D69-34FCE3936B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09" t="21040" r="42300" b="74814"/>
          <a:stretch>
            <a:fillRect/>
          </a:stretch>
        </p:blipFill>
        <p:spPr>
          <a:xfrm>
            <a:off x="5757110" y="5215688"/>
            <a:ext cx="950494" cy="3248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592A345-CA83-E75A-8733-9360B68235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09" t="25032" r="42300" b="70975"/>
          <a:stretch>
            <a:fillRect/>
          </a:stretch>
        </p:blipFill>
        <p:spPr>
          <a:xfrm>
            <a:off x="5757110" y="5847349"/>
            <a:ext cx="950494" cy="31282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3E5A7D4-92BA-BE8A-E828-6213992F8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367" t="24488" r="34584" b="70431"/>
          <a:stretch>
            <a:fillRect/>
          </a:stretch>
        </p:blipFill>
        <p:spPr>
          <a:xfrm>
            <a:off x="8163426" y="5823286"/>
            <a:ext cx="986590" cy="33688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D1A8288-9934-2067-8636-646886DD30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367" t="20133" r="34584" b="74423"/>
          <a:stretch>
            <a:fillRect/>
          </a:stretch>
        </p:blipFill>
        <p:spPr>
          <a:xfrm>
            <a:off x="8163426" y="5179595"/>
            <a:ext cx="986590" cy="36094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99839B7-C948-8463-5B29-F6FAD94966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479" t="72971" r="34811" b="21442"/>
          <a:stretch>
            <a:fillRect/>
          </a:stretch>
        </p:blipFill>
        <p:spPr>
          <a:xfrm>
            <a:off x="6707604" y="5847349"/>
            <a:ext cx="1407694" cy="37297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F8C22E1-5336-E7C4-E98D-064D2957EC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38" t="73151" r="66684" b="21442"/>
          <a:stretch>
            <a:fillRect/>
          </a:stretch>
        </p:blipFill>
        <p:spPr>
          <a:xfrm>
            <a:off x="9150016" y="5251784"/>
            <a:ext cx="1455822" cy="36094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BD1A491-E191-FD5C-9145-D0F4343C34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543" t="73151" r="50279" b="21442"/>
          <a:stretch>
            <a:fillRect/>
          </a:stretch>
        </p:blipFill>
        <p:spPr>
          <a:xfrm>
            <a:off x="10371221" y="5251785"/>
            <a:ext cx="1455823" cy="36094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8D5D84A-DCE7-D02B-5402-8FFB718CD8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11" t="45001" r="66666" b="50000"/>
          <a:stretch>
            <a:fillRect/>
          </a:stretch>
        </p:blipFill>
        <p:spPr>
          <a:xfrm>
            <a:off x="9198144" y="5859380"/>
            <a:ext cx="1323480" cy="36094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DEFE25E-C0FE-E15F-CC16-E350E7E3A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47" t="45239" r="49998" b="50000"/>
          <a:stretch>
            <a:fillRect/>
          </a:stretch>
        </p:blipFill>
        <p:spPr>
          <a:xfrm>
            <a:off x="6776984" y="5320966"/>
            <a:ext cx="1338314" cy="28274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6571C84-0A80-EBD6-0448-83ADCB0713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137" t="44763" r="34717" b="50000"/>
          <a:stretch>
            <a:fillRect/>
          </a:stretch>
        </p:blipFill>
        <p:spPr>
          <a:xfrm>
            <a:off x="3958388" y="5901490"/>
            <a:ext cx="1299412" cy="31282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48A5D87-8EEE-BC89-F5E1-C8B88C8961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427" t="45367" r="19605" b="50000"/>
          <a:stretch>
            <a:fillRect/>
          </a:stretch>
        </p:blipFill>
        <p:spPr>
          <a:xfrm>
            <a:off x="4066674" y="6214311"/>
            <a:ext cx="1191126" cy="27672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AD74179-859C-B734-42E5-EFF2172BB6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40" t="43335" r="10088" b="35004"/>
          <a:stretch>
            <a:fillRect/>
          </a:stretch>
        </p:blipFill>
        <p:spPr>
          <a:xfrm>
            <a:off x="1223872" y="0"/>
            <a:ext cx="9744256" cy="165434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16C3873-DE2D-4ABF-1C67-73E0975AC44B}"/>
              </a:ext>
            </a:extLst>
          </p:cNvPr>
          <p:cNvSpPr txBox="1"/>
          <p:nvPr/>
        </p:nvSpPr>
        <p:spPr>
          <a:xfrm>
            <a:off x="7243010" y="6370724"/>
            <a:ext cx="49489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i="1" dirty="0" err="1">
                <a:solidFill>
                  <a:srgbClr val="000000"/>
                </a:solidFill>
                <a:effectLst/>
                <a:latin typeface="STIX Two Text" pitchFamily="2" charset="0"/>
              </a:rPr>
              <a:t>Diabetes</a:t>
            </a:r>
            <a:r>
              <a:rPr lang="it-IT" sz="1400" i="1" dirty="0">
                <a:solidFill>
                  <a:srgbClr val="000000"/>
                </a:solidFill>
                <a:effectLst/>
                <a:latin typeface="STIX Two Text" pitchFamily="2" charset="0"/>
              </a:rPr>
              <a:t>/</a:t>
            </a:r>
            <a:r>
              <a:rPr lang="it-IT" sz="1400" i="1" dirty="0" err="1">
                <a:solidFill>
                  <a:srgbClr val="000000"/>
                </a:solidFill>
                <a:effectLst/>
                <a:latin typeface="STIX Two Text" pitchFamily="2" charset="0"/>
              </a:rPr>
              <a:t>Metabolism</a:t>
            </a:r>
            <a:r>
              <a:rPr lang="it-IT" sz="1400" i="1" dirty="0">
                <a:solidFill>
                  <a:srgbClr val="000000"/>
                </a:solidFill>
                <a:effectLst/>
                <a:latin typeface="STIX Two Text" pitchFamily="2" charset="0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effectLst/>
                <a:latin typeface="STIX Two Text" pitchFamily="2" charset="0"/>
              </a:rPr>
              <a:t>Research</a:t>
            </a:r>
            <a:r>
              <a:rPr lang="it-IT" sz="1400" i="1" dirty="0">
                <a:solidFill>
                  <a:srgbClr val="000000"/>
                </a:solidFill>
                <a:effectLst/>
                <a:latin typeface="STIX Two Text" pitchFamily="2" charset="0"/>
              </a:rPr>
              <a:t> and Reviews</a:t>
            </a:r>
            <a:r>
              <a:rPr lang="it-IT" sz="1400" dirty="0">
                <a:solidFill>
                  <a:srgbClr val="000000"/>
                </a:solidFill>
                <a:effectLst/>
                <a:latin typeface="STIX Two Text" pitchFamily="2" charset="0"/>
              </a:rPr>
              <a:t>, 2025; 41:e70095 </a:t>
            </a:r>
          </a:p>
        </p:txBody>
      </p:sp>
    </p:spTree>
    <p:extLst>
      <p:ext uri="{BB962C8B-B14F-4D97-AF65-F5344CB8AC3E}">
        <p14:creationId xmlns:p14="http://schemas.microsoft.com/office/powerpoint/2010/main" val="2782119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DD8057A-79B3-23AD-1830-D6FB6193ED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50" t="24647" r="52674" b="8201"/>
          <a:stretch>
            <a:fillRect/>
          </a:stretch>
        </p:blipFill>
        <p:spPr>
          <a:xfrm rot="5400000">
            <a:off x="2234109" y="1469286"/>
            <a:ext cx="4197927" cy="494467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951A7CC-B937-F1D3-0794-1C1B8C8EC5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93" t="40270" r="54634"/>
          <a:stretch>
            <a:fillRect/>
          </a:stretch>
        </p:blipFill>
        <p:spPr>
          <a:xfrm rot="5400000">
            <a:off x="7635736" y="1654293"/>
            <a:ext cx="3962399" cy="433913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98E12ED-05FE-53DA-17B5-4ADAB844BC58}"/>
              </a:ext>
            </a:extLst>
          </p:cNvPr>
          <p:cNvSpPr/>
          <p:nvPr/>
        </p:nvSpPr>
        <p:spPr>
          <a:xfrm>
            <a:off x="7329055" y="2355273"/>
            <a:ext cx="484909" cy="415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FEDE24-07A3-8B8C-AC6A-36598F6397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84" t="21586" r="4817" b="62330"/>
          <a:stretch>
            <a:fillRect/>
          </a:stretch>
        </p:blipFill>
        <p:spPr>
          <a:xfrm>
            <a:off x="995705" y="-1"/>
            <a:ext cx="11036794" cy="128847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335D00A-B7B1-C9CD-95E2-F24357A6A9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41" t="8750" r="64795" b="80287"/>
          <a:stretch>
            <a:fillRect/>
          </a:stretch>
        </p:blipFill>
        <p:spPr>
          <a:xfrm>
            <a:off x="9725890" y="6151419"/>
            <a:ext cx="2189019" cy="5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9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1AF5DF2-2A82-8A44-7939-FD53ECB979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84" t="21586" r="4817" b="62330"/>
          <a:stretch>
            <a:fillRect/>
          </a:stretch>
        </p:blipFill>
        <p:spPr>
          <a:xfrm>
            <a:off x="1233055" y="0"/>
            <a:ext cx="9019309" cy="105294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0C6B5CF-09C3-1F0A-6927-9CDA92F131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41" t="8750" r="64795" b="80287"/>
          <a:stretch>
            <a:fillRect/>
          </a:stretch>
        </p:blipFill>
        <p:spPr>
          <a:xfrm>
            <a:off x="9725890" y="6151419"/>
            <a:ext cx="2189019" cy="55418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A407FA6-DFBA-FC0E-0546-50C6611AFB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577" t="42132" r="10511" b="23977"/>
          <a:stretch>
            <a:fillRect/>
          </a:stretch>
        </p:blipFill>
        <p:spPr>
          <a:xfrm>
            <a:off x="181281" y="1052945"/>
            <a:ext cx="11733628" cy="51816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33F9D59-6FAA-2C57-FB1C-B05FDB57F6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636" t="31356" r="16891" b="46991"/>
          <a:stretch>
            <a:fillRect/>
          </a:stretch>
        </p:blipFill>
        <p:spPr>
          <a:xfrm rot="5400000">
            <a:off x="9795161" y="3144982"/>
            <a:ext cx="2757055" cy="109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63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37D8AB-0B6A-7473-6172-7C52C7BE9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/>
              <a:t>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B68EAA-18BA-543F-3D60-C7B21E7F14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10337800" cy="4805363"/>
          </a:xfrm>
        </p:spPr>
        <p:txBody>
          <a:bodyPr>
            <a:normAutofit/>
          </a:bodyPr>
          <a:lstStyle/>
          <a:p>
            <a:r>
              <a:rPr lang="it-IT" b="1" dirty="0"/>
              <a:t>La definizione dell’obesità come «malattia» implica il progressivo abbandono  del BMI come riferimento epidemiologico.</a:t>
            </a:r>
          </a:p>
          <a:p>
            <a:r>
              <a:rPr lang="it-IT" b="1" dirty="0"/>
              <a:t>Benché gli studi epidemiologici siano limitati e retrospettivi ( necessitano perciò di conferma), essi indicano che: </a:t>
            </a:r>
          </a:p>
          <a:p>
            <a:r>
              <a:rPr lang="it-IT" b="1" dirty="0">
                <a:solidFill>
                  <a:srgbClr val="FF0000"/>
                </a:solidFill>
              </a:rPr>
              <a:t>L’obesità clinica, riscontrabile anche in soggetti con BMI&lt;30, comporta un’alta incidenza di malattie correlate all’obesità e una riduzione dell’aspettativa di vita, con conseguente indicazione a terapie multimodali</a:t>
            </a:r>
            <a:r>
              <a:rPr lang="it-IT" b="1" dirty="0"/>
              <a:t>.</a:t>
            </a:r>
          </a:p>
          <a:p>
            <a:r>
              <a:rPr lang="it-IT" b="1" dirty="0">
                <a:solidFill>
                  <a:srgbClr val="FF0000"/>
                </a:solidFill>
              </a:rPr>
              <a:t>I pazienti affetti da obesità clinica, indipendentemente dal BMI, possono beneficiare della terapia chirurgica</a:t>
            </a:r>
          </a:p>
        </p:txBody>
      </p:sp>
    </p:spTree>
    <p:extLst>
      <p:ext uri="{BB962C8B-B14F-4D97-AF65-F5344CB8AC3E}">
        <p14:creationId xmlns:p14="http://schemas.microsoft.com/office/powerpoint/2010/main" val="4200642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8C1B0D0-5CE5-0E02-373C-B9F6313B1D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582" t="46043" r="29508" b="41024"/>
          <a:stretch>
            <a:fillRect/>
          </a:stretch>
        </p:blipFill>
        <p:spPr>
          <a:xfrm>
            <a:off x="6290227" y="811593"/>
            <a:ext cx="5500649" cy="165764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ED87211-038E-1B2D-B214-67AA47C861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930" t="46557" r="28256" b="37093"/>
          <a:stretch>
            <a:fillRect/>
          </a:stretch>
        </p:blipFill>
        <p:spPr>
          <a:xfrm>
            <a:off x="6438385" y="3835541"/>
            <a:ext cx="5293772" cy="195342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6D3AFEF-A364-24BF-3112-1B1D5DF5CD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06" t="43559" r="28015" b="42919"/>
          <a:stretch>
            <a:fillRect/>
          </a:stretch>
        </p:blipFill>
        <p:spPr>
          <a:xfrm>
            <a:off x="6497104" y="2273886"/>
            <a:ext cx="5293772" cy="1561656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B9FC2E1D-2D91-5168-1193-17EE21B82581}"/>
              </a:ext>
            </a:extLst>
          </p:cNvPr>
          <p:cNvSpPr/>
          <p:nvPr/>
        </p:nvSpPr>
        <p:spPr>
          <a:xfrm>
            <a:off x="6637869" y="2188710"/>
            <a:ext cx="1450110" cy="369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43A2DC70-5E05-7D41-6167-06EC2B1E69A5}"/>
              </a:ext>
            </a:extLst>
          </p:cNvPr>
          <p:cNvSpPr/>
          <p:nvPr/>
        </p:nvSpPr>
        <p:spPr>
          <a:xfrm>
            <a:off x="10480377" y="3515270"/>
            <a:ext cx="1251780" cy="3374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691ECF7-1825-9974-D795-673EB5D44C43}"/>
              </a:ext>
            </a:extLst>
          </p:cNvPr>
          <p:cNvSpPr/>
          <p:nvPr/>
        </p:nvSpPr>
        <p:spPr>
          <a:xfrm>
            <a:off x="6637869" y="3869822"/>
            <a:ext cx="2105891" cy="346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A987E79-59F4-F9FA-37A1-3A18B8CD3C32}"/>
              </a:ext>
            </a:extLst>
          </p:cNvPr>
          <p:cNvSpPr txBox="1"/>
          <p:nvPr/>
        </p:nvSpPr>
        <p:spPr>
          <a:xfrm>
            <a:off x="5842000" y="0"/>
            <a:ext cx="6216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L’indice de </a:t>
            </a:r>
            <a:r>
              <a:rPr lang="it-IT" sz="3200" dirty="0" err="1"/>
              <a:t>Quetelet</a:t>
            </a:r>
            <a:endParaRPr lang="it-IT" sz="32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D690590-5007-4EAE-23F3-37D6A807E6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687" t="33078" r="36368" b="6024"/>
          <a:stretch>
            <a:fillRect/>
          </a:stretch>
        </p:blipFill>
        <p:spPr>
          <a:xfrm>
            <a:off x="0" y="0"/>
            <a:ext cx="5020227" cy="686890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ACEA38C-8421-E205-183B-3EF52E0D9D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297" t="31701" r="40468" b="12810"/>
          <a:stretch>
            <a:fillRect/>
          </a:stretch>
        </p:blipFill>
        <p:spPr>
          <a:xfrm>
            <a:off x="4334878" y="-29833"/>
            <a:ext cx="1955349" cy="249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04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4815" y="897775"/>
            <a:ext cx="12117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/>
              <a:t>Obesità : definizione</a:t>
            </a:r>
          </a:p>
        </p:txBody>
      </p:sp>
      <p:sp>
        <p:nvSpPr>
          <p:cNvPr id="3" name="Rettangolo 2"/>
          <p:cNvSpPr/>
          <p:nvPr/>
        </p:nvSpPr>
        <p:spPr>
          <a:xfrm>
            <a:off x="482137" y="1612669"/>
            <a:ext cx="110725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/>
              <a:t>L’obesità</a:t>
            </a:r>
            <a:r>
              <a:rPr lang="it-IT" sz="2800" dirty="0"/>
              <a:t> è una forma morbosa caratterizzata da esagerato e diffuso accumulo di (trigliceridi nel) tessuto adiposo, che compromette lo stato di salute.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72DE960-7C67-9D5F-88A6-5012393DDC6B}"/>
              </a:ext>
            </a:extLst>
          </p:cNvPr>
          <p:cNvSpPr txBox="1"/>
          <p:nvPr/>
        </p:nvSpPr>
        <p:spPr>
          <a:xfrm>
            <a:off x="1" y="3222702"/>
            <a:ext cx="535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La misurazione diretta del tessuto </a:t>
            </a:r>
          </a:p>
          <a:p>
            <a:pPr algn="ctr"/>
            <a:r>
              <a:rPr lang="it-IT" sz="2000" b="1" dirty="0"/>
              <a:t>adiposo nella pratica clinica  epidemiologica                     è sostituita dalla determinazione dello</a:t>
            </a:r>
          </a:p>
          <a:p>
            <a:pPr algn="ctr"/>
            <a:r>
              <a:rPr lang="it-IT" sz="2000" b="1" dirty="0"/>
              <a:t>Indice di Massa corporea (BMI)</a:t>
            </a:r>
          </a:p>
          <a:p>
            <a:pPr algn="ctr"/>
            <a:r>
              <a:rPr lang="it-IT" sz="2000" b="1" dirty="0"/>
              <a:t>Peso (Kg)/ h </a:t>
            </a:r>
            <a:r>
              <a:rPr lang="it-IT" sz="1600" b="1" dirty="0"/>
              <a:t>x </a:t>
            </a:r>
            <a:r>
              <a:rPr lang="it-IT" sz="2000" b="1" dirty="0"/>
              <a:t>h (m</a:t>
            </a:r>
            <a:r>
              <a:rPr lang="it-IT" sz="2000" b="1" baseline="30000" dirty="0"/>
              <a:t>2</a:t>
            </a:r>
            <a:r>
              <a:rPr lang="it-IT" sz="2000" b="1" dirty="0"/>
              <a:t>)</a:t>
            </a:r>
          </a:p>
          <a:p>
            <a:endParaRPr lang="it-IT" sz="2000" b="1" dirty="0"/>
          </a:p>
        </p:txBody>
      </p:sp>
      <p:cxnSp>
        <p:nvCxnSpPr>
          <p:cNvPr id="8" name="Connettore dritto 7">
            <a:extLst>
              <a:ext uri="{FF2B5EF4-FFF2-40B4-BE49-F238E27FC236}">
                <a16:creationId xmlns:a16="http://schemas.microsoft.com/office/drawing/2014/main" id="{EBC89814-33D8-A66E-C88C-A81D4483F5FF}"/>
              </a:ext>
            </a:extLst>
          </p:cNvPr>
          <p:cNvCxnSpPr/>
          <p:nvPr/>
        </p:nvCxnSpPr>
        <p:spPr>
          <a:xfrm>
            <a:off x="2543503" y="3594538"/>
            <a:ext cx="777766" cy="3048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ttore dritto 8">
            <a:extLst>
              <a:ext uri="{FF2B5EF4-FFF2-40B4-BE49-F238E27FC236}">
                <a16:creationId xmlns:a16="http://schemas.microsoft.com/office/drawing/2014/main" id="{D1430F8B-562E-86FC-8470-EDD55F88756E}"/>
              </a:ext>
            </a:extLst>
          </p:cNvPr>
          <p:cNvCxnSpPr>
            <a:cxnSpLocks/>
          </p:cNvCxnSpPr>
          <p:nvPr/>
        </p:nvCxnSpPr>
        <p:spPr>
          <a:xfrm flipV="1">
            <a:off x="2543503" y="3594538"/>
            <a:ext cx="777766" cy="3048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CD98E95B-EB6D-44CC-574E-1345C718E4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739" t="36433" r="12582" b="29900"/>
          <a:stretch>
            <a:fillRect/>
          </a:stretch>
        </p:blipFill>
        <p:spPr>
          <a:xfrm>
            <a:off x="5266617" y="2997664"/>
            <a:ext cx="6696784" cy="262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13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6666" t="20839" r="11905" b="10046"/>
          <a:stretch/>
        </p:blipFill>
        <p:spPr>
          <a:xfrm>
            <a:off x="0" y="0"/>
            <a:ext cx="12137141" cy="660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28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3DF0A1F-F95C-EECD-52B5-FAB94D84F7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99" t="17588" r="5720" b="4523"/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12086A6-ABBD-64CA-7DDA-05B5B53545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96" t="28652" r="13229" b="10978"/>
          <a:stretch/>
        </p:blipFill>
        <p:spPr>
          <a:xfrm>
            <a:off x="0" y="1409213"/>
            <a:ext cx="4718896" cy="2489256"/>
          </a:xfrm>
          <a:prstGeom prst="rect">
            <a:avLst/>
          </a:prstGeom>
        </p:spPr>
      </p:pic>
      <p:sp>
        <p:nvSpPr>
          <p:cNvPr id="4" name="Freccia destra 3">
            <a:extLst>
              <a:ext uri="{FF2B5EF4-FFF2-40B4-BE49-F238E27FC236}">
                <a16:creationId xmlns:a16="http://schemas.microsoft.com/office/drawing/2014/main" id="{28EBE03C-123E-FC85-23A5-7AD983072BC5}"/>
              </a:ext>
            </a:extLst>
          </p:cNvPr>
          <p:cNvSpPr/>
          <p:nvPr/>
        </p:nvSpPr>
        <p:spPr>
          <a:xfrm flipH="1">
            <a:off x="4095548" y="2988644"/>
            <a:ext cx="442764" cy="45719"/>
          </a:xfrm>
          <a:prstGeom prst="rightArrow">
            <a:avLst>
              <a:gd name="adj1" fmla="val 50000"/>
              <a:gd name="adj2" fmla="val 3205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5857B26-0BBA-23B6-219D-00671FD08E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502" t="35258" r="23618" b="2954"/>
          <a:stretch>
            <a:fillRect/>
          </a:stretch>
        </p:blipFill>
        <p:spPr>
          <a:xfrm>
            <a:off x="9868395" y="-2"/>
            <a:ext cx="2276957" cy="150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32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2BCA8D2-5FFF-C647-5185-597001549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8792" r="12790" b="8937"/>
          <a:stretch/>
        </p:blipFill>
        <p:spPr>
          <a:xfrm>
            <a:off x="586490" y="568466"/>
            <a:ext cx="10934797" cy="630140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2B00FA0-7A96-26CA-51AE-9BC31A9BB091}"/>
              </a:ext>
            </a:extLst>
          </p:cNvPr>
          <p:cNvSpPr/>
          <p:nvPr/>
        </p:nvSpPr>
        <p:spPr>
          <a:xfrm>
            <a:off x="9101138" y="-1"/>
            <a:ext cx="3090862" cy="22002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S.S. pro-capite:230 E</a:t>
            </a:r>
          </a:p>
          <a:p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Spesa sanitaria totale:  9%</a:t>
            </a:r>
          </a:p>
          <a:p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Costo totale su PIL : 1.85%</a:t>
            </a:r>
          </a:p>
          <a:p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Costo assenteismo: 0.38%</a:t>
            </a:r>
          </a:p>
          <a:p>
            <a:r>
              <a:rPr lang="it-IT" dirty="0" err="1">
                <a:solidFill>
                  <a:schemeClr val="accent3">
                    <a:lumMod val="50000"/>
                  </a:schemeClr>
                </a:solidFill>
              </a:rPr>
              <a:t>Pre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-assenteismo: 0.72%</a:t>
            </a:r>
          </a:p>
          <a:p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Prepensionamento : 0.09%</a:t>
            </a:r>
            <a:endParaRPr lang="it-IT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62C2AD0-7BF6-F02F-4929-C01AABDFA395}"/>
              </a:ext>
            </a:extLst>
          </p:cNvPr>
          <p:cNvSpPr/>
          <p:nvPr/>
        </p:nvSpPr>
        <p:spPr>
          <a:xfrm>
            <a:off x="800100" y="6229350"/>
            <a:ext cx="1657350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4D10B33-B685-08AF-7D3B-45E2BED17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43" t="33271" r="18095" b="11581"/>
          <a:stretch>
            <a:fillRect/>
          </a:stretch>
        </p:blipFill>
        <p:spPr>
          <a:xfrm>
            <a:off x="6119751" y="2200274"/>
            <a:ext cx="6072249" cy="33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62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0109" t="26575" r="35219" b="48944"/>
          <a:stretch/>
        </p:blipFill>
        <p:spPr>
          <a:xfrm>
            <a:off x="0" y="382247"/>
            <a:ext cx="5831173" cy="251834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50519" t="30364" r="17595" b="34080"/>
          <a:stretch/>
        </p:blipFill>
        <p:spPr>
          <a:xfrm>
            <a:off x="0" y="3200399"/>
            <a:ext cx="5831173" cy="365760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23581" t="27059" r="16829" b="18441"/>
          <a:stretch/>
        </p:blipFill>
        <p:spPr>
          <a:xfrm>
            <a:off x="6043748" y="2788168"/>
            <a:ext cx="6148252" cy="31629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/>
          <a:srcRect l="30273" t="26430" r="37186" b="60893"/>
          <a:stretch/>
        </p:blipFill>
        <p:spPr>
          <a:xfrm>
            <a:off x="6043748" y="884417"/>
            <a:ext cx="5951096" cy="13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04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5ACD121-E083-09D5-206C-26AD01520A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29" t="36265" r="33116" b="19347"/>
          <a:stretch>
            <a:fillRect/>
          </a:stretch>
        </p:blipFill>
        <p:spPr>
          <a:xfrm>
            <a:off x="988218" y="541399"/>
            <a:ext cx="10215563" cy="621418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3AC2348-D956-4FE4-1EA3-6AD8D2C94A9C}"/>
              </a:ext>
            </a:extLst>
          </p:cNvPr>
          <p:cNvSpPr txBox="1"/>
          <p:nvPr/>
        </p:nvSpPr>
        <p:spPr>
          <a:xfrm>
            <a:off x="414338" y="0"/>
            <a:ext cx="1137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/>
              <a:t>Obesità : condizione o malattia ?</a:t>
            </a:r>
          </a:p>
        </p:txBody>
      </p:sp>
    </p:spTree>
    <p:extLst>
      <p:ext uri="{BB962C8B-B14F-4D97-AF65-F5344CB8AC3E}">
        <p14:creationId xmlns:p14="http://schemas.microsoft.com/office/powerpoint/2010/main" val="4215278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C0C1FAC-B38A-A6E8-C845-64A5487CB4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723" t="36998" r="18505" b="45760"/>
          <a:stretch>
            <a:fillRect/>
          </a:stretch>
        </p:blipFill>
        <p:spPr>
          <a:xfrm>
            <a:off x="2365829" y="0"/>
            <a:ext cx="8171543" cy="184868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786C7C6-3BAC-BE3D-1C2F-D2432253BA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23" t="43536" r="40019" b="9032"/>
          <a:stretch>
            <a:fillRect/>
          </a:stretch>
        </p:blipFill>
        <p:spPr>
          <a:xfrm>
            <a:off x="188685" y="1628887"/>
            <a:ext cx="7117273" cy="439454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CDE4514-3F07-8928-1E63-7C9A86315E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312" t="32161" r="24675" b="43317"/>
          <a:stretch>
            <a:fillRect/>
          </a:stretch>
        </p:blipFill>
        <p:spPr>
          <a:xfrm>
            <a:off x="6604000" y="1620156"/>
            <a:ext cx="5588000" cy="523784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FFBA23F-C02C-2ED0-CDAE-47DF6D99AC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29" t="21214" r="72783" b="68162"/>
          <a:stretch>
            <a:fillRect/>
          </a:stretch>
        </p:blipFill>
        <p:spPr>
          <a:xfrm>
            <a:off x="271356" y="141173"/>
            <a:ext cx="2181558" cy="80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768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6741</TotalTime>
  <Words>254</Words>
  <Application>Microsoft Macintosh PowerPoint</Application>
  <PresentationFormat>Widescreen</PresentationFormat>
  <Paragraphs>36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STIX Two Text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Diego Foschi</dc:creator>
  <cp:lastModifiedBy>Diego Foschi</cp:lastModifiedBy>
  <cp:revision>12</cp:revision>
  <dcterms:created xsi:type="dcterms:W3CDTF">2026-02-02T18:25:04Z</dcterms:created>
  <dcterms:modified xsi:type="dcterms:W3CDTF">2026-02-12T13:15:17Z</dcterms:modified>
</cp:coreProperties>
</file>